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5" r:id="rId8"/>
    <p:sldId id="268" r:id="rId9"/>
    <p:sldId id="269" r:id="rId10"/>
    <p:sldId id="270" r:id="rId11"/>
    <p:sldId id="271" r:id="rId12"/>
    <p:sldId id="272" r:id="rId13"/>
    <p:sldId id="273" r:id="rId14"/>
    <p:sldId id="274" r:id="rId15"/>
    <p:sldId id="275" r:id="rId16"/>
    <p:sldId id="276" r:id="rId17"/>
    <p:sldId id="277" r:id="rId18"/>
    <p:sldId id="27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57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6C7436-2A14-48C4-ABE9-82896037CB1F}"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7436-2A14-48C4-ABE9-82896037CB1F}"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7436-2A14-48C4-ABE9-82896037CB1F}"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C7436-2A14-48C4-ABE9-82896037CB1F}"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6C7436-2A14-48C4-ABE9-82896037CB1F}"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6C7436-2A14-48C4-ABE9-82896037CB1F}"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6C7436-2A14-48C4-ABE9-82896037CB1F}"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6C7436-2A14-48C4-ABE9-82896037CB1F}"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C7436-2A14-48C4-ABE9-82896037CB1F}"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C7436-2A14-48C4-ABE9-82896037CB1F}"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C7436-2A14-48C4-ABE9-82896037CB1F}"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4A8B5-B239-41FB-9057-37F5A3D964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C7436-2A14-48C4-ABE9-82896037CB1F}" type="datetimeFigureOut">
              <a:rPr lang="en-US" smtClean="0"/>
              <a:pPr/>
              <a:t>9/19/2025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4A8B5-B239-41FB-9057-37F5A3D9649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PROJECT TITLE : MEDICAL INVENTORY MANAGEMENT SYSTEM</a:t>
            </a:r>
            <a:endParaRPr lang="en-US" sz="2400" b="1" dirty="0"/>
          </a:p>
        </p:txBody>
      </p:sp>
      <p:sp>
        <p:nvSpPr>
          <p:cNvPr id="7" name="Content Placeholder 6"/>
          <p:cNvSpPr>
            <a:spLocks noGrp="1"/>
          </p:cNvSpPr>
          <p:nvPr>
            <p:ph idx="1"/>
          </p:nvPr>
        </p:nvSpPr>
        <p:spPr>
          <a:xfrm>
            <a:off x="457200" y="1600200"/>
            <a:ext cx="8229600" cy="5029200"/>
          </a:xfrm>
        </p:spPr>
        <p:txBody>
          <a:bodyPr>
            <a:normAutofit/>
          </a:bodyPr>
          <a:lstStyle/>
          <a:p>
            <a:pPr>
              <a:buNone/>
            </a:pPr>
            <a:r>
              <a:rPr lang="en-US" sz="1800" dirty="0" smtClean="0"/>
              <a:t>COLLEGE </a:t>
            </a:r>
            <a:r>
              <a:rPr lang="en-US" sz="1800" dirty="0" smtClean="0"/>
              <a:t>NAME:</a:t>
            </a:r>
            <a:endParaRPr lang="en-US" sz="1800" dirty="0" smtClean="0"/>
          </a:p>
          <a:p>
            <a:pPr>
              <a:buNone/>
            </a:pPr>
            <a:r>
              <a:rPr lang="en-US" sz="1800" dirty="0" smtClean="0"/>
              <a:t>                 NANDHA </a:t>
            </a:r>
            <a:r>
              <a:rPr lang="en-US" sz="1800" dirty="0" smtClean="0"/>
              <a:t>ARTS AND SCIENCE COLLEGE [AUTONOMOUS] </a:t>
            </a:r>
            <a:endParaRPr lang="en-US" sz="1800" dirty="0"/>
          </a:p>
          <a:p>
            <a:pPr>
              <a:buNone/>
            </a:pPr>
            <a:r>
              <a:rPr lang="en-US" sz="1800" dirty="0" smtClean="0"/>
              <a:t>COLLEGE ID:</a:t>
            </a:r>
          </a:p>
          <a:p>
            <a:pPr>
              <a:buNone/>
            </a:pPr>
            <a:r>
              <a:rPr lang="en-US" sz="1800" dirty="0" smtClean="0"/>
              <a:t>                  BRU4J</a:t>
            </a:r>
            <a:endParaRPr lang="en-US" sz="1800" dirty="0"/>
          </a:p>
          <a:p>
            <a:pPr>
              <a:buNone/>
            </a:pPr>
            <a:r>
              <a:rPr lang="en-US" sz="1800" dirty="0" smtClean="0"/>
              <a:t>TEAM ID:</a:t>
            </a:r>
          </a:p>
          <a:p>
            <a:pPr>
              <a:buNone/>
            </a:pPr>
            <a:r>
              <a:rPr lang="en-US" sz="1800" dirty="0"/>
              <a:t> </a:t>
            </a:r>
            <a:r>
              <a:rPr lang="en-US" sz="1800" dirty="0" smtClean="0"/>
              <a:t>TEAM MEMBERS:</a:t>
            </a:r>
          </a:p>
          <a:p>
            <a:pPr>
              <a:buNone/>
            </a:pPr>
            <a:r>
              <a:rPr lang="en-US" sz="1800" dirty="0"/>
              <a:t> </a:t>
            </a:r>
            <a:r>
              <a:rPr lang="en-US" sz="1800" dirty="0" smtClean="0"/>
              <a:t>         TEAM LEADER </a:t>
            </a:r>
            <a:r>
              <a:rPr lang="en-US" sz="1800" dirty="0" smtClean="0"/>
              <a:t>NAME:  KEERTHANA  A</a:t>
            </a:r>
            <a:endParaRPr lang="en-US" sz="1800" dirty="0" smtClean="0"/>
          </a:p>
          <a:p>
            <a:pPr>
              <a:buNone/>
            </a:pPr>
            <a:r>
              <a:rPr lang="en-US" sz="1800" dirty="0"/>
              <a:t> </a:t>
            </a:r>
            <a:r>
              <a:rPr lang="en-US" sz="1800" dirty="0" smtClean="0"/>
              <a:t>                   EMAIL</a:t>
            </a:r>
            <a:r>
              <a:rPr lang="en-US" sz="1800" dirty="0" smtClean="0"/>
              <a:t>:  keerthanaanandakumar1@gmail.com</a:t>
            </a:r>
            <a:endParaRPr lang="en-US" sz="1800" dirty="0" smtClean="0"/>
          </a:p>
          <a:p>
            <a:pPr>
              <a:buNone/>
            </a:pPr>
            <a:r>
              <a:rPr lang="en-US" sz="1800" dirty="0"/>
              <a:t> </a:t>
            </a:r>
            <a:r>
              <a:rPr lang="en-US" sz="1800" dirty="0" smtClean="0"/>
              <a:t>         TEAM </a:t>
            </a:r>
            <a:r>
              <a:rPr lang="en-US" sz="1800" dirty="0" smtClean="0"/>
              <a:t>MEMBER1:  KANIMOZHI  M</a:t>
            </a:r>
            <a:endParaRPr lang="en-US" sz="1800" dirty="0" smtClean="0"/>
          </a:p>
          <a:p>
            <a:pPr>
              <a:buNone/>
            </a:pPr>
            <a:r>
              <a:rPr lang="en-US" sz="1800" dirty="0"/>
              <a:t> </a:t>
            </a:r>
            <a:r>
              <a:rPr lang="en-US" sz="1800" dirty="0" smtClean="0"/>
              <a:t>                    EMAIL</a:t>
            </a:r>
            <a:r>
              <a:rPr lang="en-US" sz="1800" dirty="0" smtClean="0"/>
              <a:t>:  kkani0656@gmail.com</a:t>
            </a:r>
            <a:endParaRPr lang="en-US" sz="1800" dirty="0" smtClean="0"/>
          </a:p>
          <a:p>
            <a:pPr>
              <a:buNone/>
            </a:pPr>
            <a:r>
              <a:rPr lang="en-US" sz="1800" dirty="0"/>
              <a:t> </a:t>
            </a:r>
            <a:r>
              <a:rPr lang="en-US" sz="1800" dirty="0" smtClean="0"/>
              <a:t>         TEAM MEMBER2</a:t>
            </a:r>
            <a:r>
              <a:rPr lang="en-US" sz="1800" dirty="0" smtClean="0"/>
              <a:t>:  INDHUMATHI  P</a:t>
            </a:r>
            <a:endParaRPr lang="en-US" sz="1800" dirty="0" smtClean="0"/>
          </a:p>
          <a:p>
            <a:pPr>
              <a:buNone/>
            </a:pPr>
            <a:r>
              <a:rPr lang="en-US" sz="1800" dirty="0"/>
              <a:t> </a:t>
            </a:r>
            <a:r>
              <a:rPr lang="en-US" sz="1800" dirty="0" smtClean="0"/>
              <a:t>                    </a:t>
            </a:r>
            <a:r>
              <a:rPr lang="en-US" sz="1800" dirty="0" smtClean="0"/>
              <a:t>EMAIL:  indhup741@gmail.com</a:t>
            </a:r>
            <a:endParaRPr lang="en-US" sz="1800" dirty="0" smtClean="0"/>
          </a:p>
          <a:p>
            <a:pPr>
              <a:buNone/>
            </a:pPr>
            <a:r>
              <a:rPr lang="en-US" sz="1800" dirty="0"/>
              <a:t> </a:t>
            </a:r>
            <a:r>
              <a:rPr lang="en-US" sz="1800" dirty="0" smtClean="0"/>
              <a:t>          TEAM </a:t>
            </a:r>
            <a:r>
              <a:rPr lang="en-US" sz="1800" dirty="0" smtClean="0"/>
              <a:t>MEMBER3:  DHANUSHREE  V</a:t>
            </a:r>
            <a:endParaRPr lang="en-US" sz="1800" dirty="0" smtClean="0"/>
          </a:p>
          <a:p>
            <a:pPr>
              <a:buNone/>
            </a:pPr>
            <a:r>
              <a:rPr lang="en-US" sz="1800" dirty="0"/>
              <a:t> </a:t>
            </a:r>
            <a:r>
              <a:rPr lang="en-US" sz="1800" dirty="0" smtClean="0"/>
              <a:t>                    EMAIL: </a:t>
            </a:r>
            <a:r>
              <a:rPr lang="en-US" sz="1800" dirty="0" smtClean="0"/>
              <a:t>dhanushree9@gmail.com</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3).png"/>
          <p:cNvPicPr>
            <a:picLocks noChangeAspect="1"/>
          </p:cNvPicPr>
          <p:nvPr/>
        </p:nvPicPr>
        <p:blipFill>
          <a:blip r:embed="rId2"/>
          <a:srcRect t="23333" b="7037"/>
          <a:stretch>
            <a:fillRect/>
          </a:stretch>
        </p:blipFill>
        <p:spPr>
          <a:xfrm>
            <a:off x="685800" y="304800"/>
            <a:ext cx="7162800" cy="3088547"/>
          </a:xfrm>
          <a:prstGeom prst="rect">
            <a:avLst/>
          </a:prstGeom>
        </p:spPr>
      </p:pic>
      <p:pic>
        <p:nvPicPr>
          <p:cNvPr id="3" name="Picture 2" descr="Screenshot (24).png"/>
          <p:cNvPicPr>
            <a:picLocks noChangeAspect="1"/>
          </p:cNvPicPr>
          <p:nvPr/>
        </p:nvPicPr>
        <p:blipFill>
          <a:blip r:embed="rId3"/>
          <a:srcRect t="23333" b="7037"/>
          <a:stretch>
            <a:fillRect/>
          </a:stretch>
        </p:blipFill>
        <p:spPr>
          <a:xfrm>
            <a:off x="609600" y="3733800"/>
            <a:ext cx="7198468" cy="2819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534400" cy="923330"/>
          </a:xfrm>
          <a:prstGeom prst="rect">
            <a:avLst/>
          </a:prstGeom>
        </p:spPr>
        <p:txBody>
          <a:bodyPr wrap="square">
            <a:spAutoFit/>
          </a:bodyPr>
          <a:lstStyle/>
          <a:p>
            <a:r>
              <a:rPr lang="en-US" b="1" dirty="0">
                <a:latin typeface="Bodoni MT" pitchFamily="18" charset="0"/>
              </a:rPr>
              <a:t>Compact Layouts</a:t>
            </a:r>
          </a:p>
          <a:p>
            <a:r>
              <a:rPr lang="en-US" dirty="0">
                <a:latin typeface="Bodoni MT" pitchFamily="18" charset="0"/>
              </a:rPr>
              <a:t>Compact layouts display a record’s key fields at a glance, providing important information quickly without needing to open the record.</a:t>
            </a:r>
          </a:p>
        </p:txBody>
      </p:sp>
      <p:pic>
        <p:nvPicPr>
          <p:cNvPr id="3" name="Picture 2" descr="Screenshot (25).png"/>
          <p:cNvPicPr>
            <a:picLocks noChangeAspect="1"/>
          </p:cNvPicPr>
          <p:nvPr/>
        </p:nvPicPr>
        <p:blipFill>
          <a:blip r:embed="rId2"/>
          <a:srcRect t="17407" r="3334" b="8519"/>
          <a:stretch>
            <a:fillRect/>
          </a:stretch>
        </p:blipFill>
        <p:spPr>
          <a:xfrm>
            <a:off x="1066800" y="1066800"/>
            <a:ext cx="6019800" cy="2594741"/>
          </a:xfrm>
          <a:prstGeom prst="rect">
            <a:avLst/>
          </a:prstGeom>
        </p:spPr>
      </p:pic>
      <p:pic>
        <p:nvPicPr>
          <p:cNvPr id="4" name="Picture 3" descr="Screenshot (26).png"/>
          <p:cNvPicPr>
            <a:picLocks noChangeAspect="1"/>
          </p:cNvPicPr>
          <p:nvPr/>
        </p:nvPicPr>
        <p:blipFill>
          <a:blip r:embed="rId3"/>
          <a:srcRect t="32922" b="7819"/>
          <a:stretch>
            <a:fillRect/>
          </a:stretch>
        </p:blipFill>
        <p:spPr>
          <a:xfrm>
            <a:off x="914400" y="3886200"/>
            <a:ext cx="6333067" cy="2590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606676" cy="523220"/>
          </a:xfrm>
          <a:prstGeom prst="rect">
            <a:avLst/>
          </a:prstGeom>
        </p:spPr>
        <p:txBody>
          <a:bodyPr wrap="none">
            <a:spAutoFit/>
          </a:bodyPr>
          <a:lstStyle/>
          <a:p>
            <a:r>
              <a:rPr lang="en-US" sz="2800" b="1" dirty="0">
                <a:latin typeface="Bodoni MT" pitchFamily="18" charset="0"/>
              </a:rPr>
              <a:t>Validation Rules</a:t>
            </a:r>
          </a:p>
        </p:txBody>
      </p:sp>
      <p:pic>
        <p:nvPicPr>
          <p:cNvPr id="3" name="Picture 2" descr="Screenshot (27).png"/>
          <p:cNvPicPr>
            <a:picLocks noChangeAspect="1"/>
          </p:cNvPicPr>
          <p:nvPr/>
        </p:nvPicPr>
        <p:blipFill>
          <a:blip r:embed="rId2"/>
          <a:srcRect t="16350" b="6084"/>
          <a:stretch>
            <a:fillRect/>
          </a:stretch>
        </p:blipFill>
        <p:spPr>
          <a:xfrm>
            <a:off x="304799" y="762000"/>
            <a:ext cx="8498541"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323439"/>
          </a:xfrm>
          <a:prstGeom prst="rect">
            <a:avLst/>
          </a:prstGeom>
        </p:spPr>
        <p:txBody>
          <a:bodyPr wrap="square">
            <a:spAutoFit/>
          </a:bodyPr>
          <a:lstStyle/>
          <a:p>
            <a:r>
              <a:rPr lang="en-US" sz="1600" b="1" dirty="0">
                <a:latin typeface="Bodoni MT" pitchFamily="18" charset="0"/>
              </a:rPr>
              <a:t>Profiles</a:t>
            </a:r>
          </a:p>
          <a:p>
            <a:r>
              <a:rPr lang="en-US" sz="1600" dirty="0">
                <a:latin typeface="Bodoni MT" pitchFamily="18" charset="0"/>
              </a:rPr>
              <a:t>Profiles in </a:t>
            </a:r>
            <a:r>
              <a:rPr lang="en-US" sz="1600" dirty="0" err="1">
                <a:latin typeface="Bodoni MT" pitchFamily="18" charset="0"/>
              </a:rPr>
              <a:t>Salesforce</a:t>
            </a:r>
            <a:r>
              <a:rPr lang="en-US" sz="1600" dirty="0">
                <a:latin typeface="Bodoni MT" pitchFamily="18" charset="0"/>
              </a:rPr>
              <a:t> are fundamental to the platform's security model, defining what users can do within the organization. Profiles control a user’s permissions to objects, fields, tabs, apps, and other settings. Each user in </a:t>
            </a:r>
            <a:r>
              <a:rPr lang="en-US" sz="1600" dirty="0" err="1">
                <a:latin typeface="Bodoni MT" pitchFamily="18" charset="0"/>
              </a:rPr>
              <a:t>Salesforce</a:t>
            </a:r>
            <a:r>
              <a:rPr lang="en-US" sz="1600" dirty="0">
                <a:latin typeface="Bodoni MT" pitchFamily="18" charset="0"/>
              </a:rPr>
              <a:t> must be assigned a profile, and the profile assigned to a user determines what they can see and do in the system.</a:t>
            </a:r>
          </a:p>
        </p:txBody>
      </p:sp>
      <p:pic>
        <p:nvPicPr>
          <p:cNvPr id="3" name="Picture 2" descr="Screenshot (28).png"/>
          <p:cNvPicPr>
            <a:picLocks noChangeAspect="1"/>
          </p:cNvPicPr>
          <p:nvPr/>
        </p:nvPicPr>
        <p:blipFill>
          <a:blip r:embed="rId2"/>
          <a:srcRect t="15926" b="5556"/>
          <a:stretch>
            <a:fillRect/>
          </a:stretch>
        </p:blipFill>
        <p:spPr>
          <a:xfrm>
            <a:off x="304800" y="1371600"/>
            <a:ext cx="8458200" cy="3429000"/>
          </a:xfrm>
          <a:prstGeom prst="rect">
            <a:avLst/>
          </a:prstGeom>
        </p:spPr>
      </p:pic>
      <p:sp>
        <p:nvSpPr>
          <p:cNvPr id="4" name="Rectangle 3"/>
          <p:cNvSpPr/>
          <p:nvPr/>
        </p:nvSpPr>
        <p:spPr>
          <a:xfrm>
            <a:off x="152400" y="4953000"/>
            <a:ext cx="8991600" cy="1754326"/>
          </a:xfrm>
          <a:prstGeom prst="rect">
            <a:avLst/>
          </a:prstGeom>
        </p:spPr>
        <p:txBody>
          <a:bodyPr wrap="square">
            <a:spAutoFit/>
          </a:bodyPr>
          <a:lstStyle/>
          <a:p>
            <a:r>
              <a:rPr lang="en-US" b="1" dirty="0">
                <a:latin typeface="Bodoni MT" pitchFamily="18" charset="0"/>
              </a:rPr>
              <a:t>Roles And Users</a:t>
            </a:r>
          </a:p>
          <a:p>
            <a:r>
              <a:rPr lang="en-US" dirty="0">
                <a:latin typeface="Bodoni MT" pitchFamily="18" charset="0"/>
              </a:rPr>
              <a:t>Roles in </a:t>
            </a:r>
            <a:r>
              <a:rPr lang="en-US" dirty="0" err="1">
                <a:latin typeface="Bodoni MT" pitchFamily="18" charset="0"/>
              </a:rPr>
              <a:t>Salesforce</a:t>
            </a:r>
            <a:r>
              <a:rPr lang="en-US" dirty="0">
                <a:latin typeface="Bodoni MT" pitchFamily="18" charset="0"/>
              </a:rPr>
              <a:t> are used to control record-level access and define the hierarchy of an organization, determining the level of visibility and sharing of records among users. Roles work in conjunction with profiles to provide a robust security model. While profiles control what actions users can perform (object and field permissions), roles control which records users can see based on their position in the hierarchy.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9).png"/>
          <p:cNvPicPr>
            <a:picLocks noChangeAspect="1"/>
          </p:cNvPicPr>
          <p:nvPr/>
        </p:nvPicPr>
        <p:blipFill>
          <a:blip r:embed="rId2"/>
          <a:srcRect t="16296" b="8519"/>
          <a:stretch>
            <a:fillRect/>
          </a:stretch>
        </p:blipFill>
        <p:spPr>
          <a:xfrm>
            <a:off x="228600" y="152400"/>
            <a:ext cx="8305800" cy="4014470"/>
          </a:xfrm>
          <a:prstGeom prst="rect">
            <a:avLst/>
          </a:prstGeom>
        </p:spPr>
      </p:pic>
      <p:sp>
        <p:nvSpPr>
          <p:cNvPr id="4" name="Rectangle 3"/>
          <p:cNvSpPr/>
          <p:nvPr/>
        </p:nvSpPr>
        <p:spPr>
          <a:xfrm>
            <a:off x="152400" y="4495800"/>
            <a:ext cx="8839200" cy="1754326"/>
          </a:xfrm>
          <a:prstGeom prst="rect">
            <a:avLst/>
          </a:prstGeom>
        </p:spPr>
        <p:txBody>
          <a:bodyPr wrap="square">
            <a:spAutoFit/>
          </a:bodyPr>
          <a:lstStyle/>
          <a:p>
            <a:r>
              <a:rPr lang="en-US" b="1" dirty="0">
                <a:latin typeface="Bodoni MT" pitchFamily="18" charset="0"/>
              </a:rPr>
              <a:t>Permission Sets</a:t>
            </a:r>
          </a:p>
          <a:p>
            <a:r>
              <a:rPr lang="en-US" dirty="0">
                <a:latin typeface="Bodoni MT" pitchFamily="18" charset="0"/>
              </a:rPr>
              <a:t>Permission Sets in </a:t>
            </a:r>
            <a:r>
              <a:rPr lang="en-US" dirty="0" err="1">
                <a:latin typeface="Bodoni MT" pitchFamily="18" charset="0"/>
              </a:rPr>
              <a:t>Salesforce</a:t>
            </a:r>
            <a:r>
              <a:rPr lang="en-US" dirty="0">
                <a:latin typeface="Bodoni MT" pitchFamily="18" charset="0"/>
              </a:rPr>
              <a:t> are a powerful tool to extend user permissions beyond what is defined in their profiles. They allow administrators to grant additional access to various tools and functions without altering the user's profile. Permission sets are particularly useful for providing specialized permissions to specific users without the need to create multiple </a:t>
            </a:r>
            <a:r>
              <a:rPr lang="en-US" dirty="0" smtClean="0">
                <a:latin typeface="Bodoni MT" pitchFamily="18" charset="0"/>
              </a:rPr>
              <a:t>profiles</a:t>
            </a:r>
            <a:endParaRPr lang="en-US" dirty="0">
              <a:latin typeface="Bodoni MT"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0).png"/>
          <p:cNvPicPr>
            <a:picLocks noChangeAspect="1"/>
          </p:cNvPicPr>
          <p:nvPr/>
        </p:nvPicPr>
        <p:blipFill>
          <a:blip r:embed="rId2"/>
          <a:srcRect t="18519" b="7407"/>
          <a:stretch>
            <a:fillRect/>
          </a:stretch>
        </p:blipFill>
        <p:spPr>
          <a:xfrm>
            <a:off x="381000" y="228600"/>
            <a:ext cx="8153400" cy="4114800"/>
          </a:xfrm>
          <a:prstGeom prst="rect">
            <a:avLst/>
          </a:prstGeom>
        </p:spPr>
      </p:pic>
      <p:sp>
        <p:nvSpPr>
          <p:cNvPr id="4" name="Rectangle 3"/>
          <p:cNvSpPr/>
          <p:nvPr/>
        </p:nvSpPr>
        <p:spPr>
          <a:xfrm>
            <a:off x="304800" y="4876800"/>
            <a:ext cx="8153400" cy="923330"/>
          </a:xfrm>
          <a:prstGeom prst="rect">
            <a:avLst/>
          </a:prstGeom>
        </p:spPr>
        <p:txBody>
          <a:bodyPr wrap="square">
            <a:spAutoFit/>
          </a:bodyPr>
          <a:lstStyle/>
          <a:p>
            <a:r>
              <a:rPr lang="en-US" b="1" dirty="0">
                <a:latin typeface="Bodoni MT" pitchFamily="18" charset="0"/>
              </a:rPr>
              <a:t>Flows</a:t>
            </a:r>
          </a:p>
          <a:p>
            <a:r>
              <a:rPr lang="en-US" dirty="0">
                <a:latin typeface="Bodoni MT" pitchFamily="18" charset="0"/>
              </a:rPr>
              <a:t>Flows in </a:t>
            </a:r>
            <a:r>
              <a:rPr lang="en-US" dirty="0" err="1">
                <a:latin typeface="Bodoni MT" pitchFamily="18" charset="0"/>
              </a:rPr>
              <a:t>Salesforce</a:t>
            </a:r>
            <a:r>
              <a:rPr lang="en-US" dirty="0">
                <a:latin typeface="Bodoni MT" pitchFamily="18" charset="0"/>
              </a:rPr>
              <a:t>, part of the Lightning Flow product, are powerful automation tools that help you collect data and perform actions in your </a:t>
            </a:r>
            <a:r>
              <a:rPr lang="en-US" dirty="0" err="1">
                <a:latin typeface="Bodoni MT" pitchFamily="18" charset="0"/>
              </a:rPr>
              <a:t>Salesforce</a:t>
            </a:r>
            <a:r>
              <a:rPr lang="en-US" dirty="0">
                <a:latin typeface="Bodoni MT" pitchFamily="18" charset="0"/>
              </a:rPr>
              <a:t> environment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1188e5f-a664-4272-a328-93a10c1f07a2.jpg"/>
          <p:cNvPicPr>
            <a:picLocks noChangeAspect="1"/>
          </p:cNvPicPr>
          <p:nvPr/>
        </p:nvPicPr>
        <p:blipFill>
          <a:blip r:embed="rId2"/>
          <a:srcRect l="5833" t="5556" r="5833"/>
          <a:stretch>
            <a:fillRect/>
          </a:stretch>
        </p:blipFill>
        <p:spPr>
          <a:xfrm>
            <a:off x="228600" y="304800"/>
            <a:ext cx="8710707" cy="4191000"/>
          </a:xfrm>
          <a:prstGeom prst="rect">
            <a:avLst/>
          </a:prstGeom>
        </p:spPr>
      </p:pic>
      <p:sp>
        <p:nvSpPr>
          <p:cNvPr id="4" name="Rectangle 3"/>
          <p:cNvSpPr/>
          <p:nvPr/>
        </p:nvSpPr>
        <p:spPr>
          <a:xfrm>
            <a:off x="381000" y="4800600"/>
            <a:ext cx="7696200" cy="1200329"/>
          </a:xfrm>
          <a:prstGeom prst="rect">
            <a:avLst/>
          </a:prstGeom>
        </p:spPr>
        <p:txBody>
          <a:bodyPr wrap="square">
            <a:spAutoFit/>
          </a:bodyPr>
          <a:lstStyle/>
          <a:p>
            <a:r>
              <a:rPr lang="en-US" b="1" dirty="0">
                <a:latin typeface="Bodoni MT" pitchFamily="18" charset="0"/>
              </a:rPr>
              <a:t>Triggers</a:t>
            </a:r>
          </a:p>
          <a:p>
            <a:r>
              <a:rPr lang="en-US" dirty="0">
                <a:latin typeface="Bodoni MT" pitchFamily="18" charset="0"/>
              </a:rPr>
              <a:t>Triggers in </a:t>
            </a:r>
            <a:r>
              <a:rPr lang="en-US" dirty="0" err="1">
                <a:latin typeface="Bodoni MT" pitchFamily="18" charset="0"/>
              </a:rPr>
              <a:t>Salesforce</a:t>
            </a:r>
            <a:r>
              <a:rPr lang="en-US" dirty="0">
                <a:latin typeface="Bodoni MT" pitchFamily="18" charset="0"/>
              </a:rPr>
              <a:t> are pieces of Apex code that execute before or after specific data manipulation events on </a:t>
            </a:r>
            <a:r>
              <a:rPr lang="en-US" dirty="0" err="1">
                <a:latin typeface="Bodoni MT" pitchFamily="18" charset="0"/>
              </a:rPr>
              <a:t>Salesforce</a:t>
            </a:r>
            <a:r>
              <a:rPr lang="en-US" dirty="0">
                <a:latin typeface="Bodoni MT" pitchFamily="18" charset="0"/>
              </a:rPr>
              <a:t> records, such as insertions, updates, deletions, and </a:t>
            </a:r>
            <a:r>
              <a:rPr lang="en-US" dirty="0" err="1">
                <a:latin typeface="Bodoni MT" pitchFamily="18" charset="0"/>
              </a:rPr>
              <a:t>undeletions</a:t>
            </a:r>
            <a:r>
              <a:rPr lang="en-US" dirty="0">
                <a:latin typeface="Bodoni MT" pitchFamily="18"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763000" cy="1754326"/>
          </a:xfrm>
          <a:prstGeom prst="rect">
            <a:avLst/>
          </a:prstGeom>
        </p:spPr>
        <p:txBody>
          <a:bodyPr wrap="square">
            <a:spAutoFit/>
          </a:bodyPr>
          <a:lstStyle/>
          <a:p>
            <a:r>
              <a:rPr lang="en-US" b="1" dirty="0">
                <a:latin typeface="Bodoni MT" pitchFamily="18" charset="0"/>
              </a:rPr>
              <a:t>Reports</a:t>
            </a:r>
          </a:p>
          <a:p>
            <a:r>
              <a:rPr lang="en-US" dirty="0">
                <a:latin typeface="Bodoni MT" pitchFamily="18" charset="0"/>
              </a:rPr>
              <a:t>Reports in </a:t>
            </a:r>
            <a:r>
              <a:rPr lang="en-US" dirty="0" err="1">
                <a:latin typeface="Bodoni MT" pitchFamily="18" charset="0"/>
              </a:rPr>
              <a:t>Salesforce</a:t>
            </a:r>
            <a:r>
              <a:rPr lang="en-US" dirty="0">
                <a:latin typeface="Bodoni MT" pitchFamily="18" charset="0"/>
              </a:rPr>
              <a:t> provide a powerful way to visualize and analyze data stored in your </a:t>
            </a:r>
            <a:r>
              <a:rPr lang="en-US" dirty="0" err="1">
                <a:latin typeface="Bodoni MT" pitchFamily="18" charset="0"/>
              </a:rPr>
              <a:t>Salesforce</a:t>
            </a:r>
            <a:r>
              <a:rPr lang="en-US" dirty="0">
                <a:latin typeface="Bodoni MT" pitchFamily="18" charset="0"/>
              </a:rPr>
              <a:t> organization. They allow users to create, customize, and share different types of reports based on data from standard and custom objects. Reports help organizations make informed decisions by providing insights into key metrics, trends, and performance indicators</a:t>
            </a:r>
          </a:p>
        </p:txBody>
      </p:sp>
      <p:pic>
        <p:nvPicPr>
          <p:cNvPr id="5" name="Picture 4" descr="WhatsApp Image 2025-09-18 at 7.20.53 AM.jpeg"/>
          <p:cNvPicPr>
            <a:picLocks noChangeAspect="1"/>
          </p:cNvPicPr>
          <p:nvPr/>
        </p:nvPicPr>
        <p:blipFill>
          <a:blip r:embed="rId2"/>
          <a:srcRect l="5833" t="3704" r="5833"/>
          <a:stretch>
            <a:fillRect/>
          </a:stretch>
        </p:blipFill>
        <p:spPr>
          <a:xfrm>
            <a:off x="533400" y="1981200"/>
            <a:ext cx="8077200" cy="396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923330"/>
          </a:xfrm>
          <a:prstGeom prst="rect">
            <a:avLst/>
          </a:prstGeom>
        </p:spPr>
        <p:txBody>
          <a:bodyPr wrap="square">
            <a:spAutoFit/>
          </a:bodyPr>
          <a:lstStyle/>
          <a:p>
            <a:r>
              <a:rPr lang="en-US" b="1" dirty="0">
                <a:latin typeface="Bodoni MT" pitchFamily="18" charset="0"/>
              </a:rPr>
              <a:t>Dashboards</a:t>
            </a:r>
          </a:p>
          <a:p>
            <a:r>
              <a:rPr lang="en-US" dirty="0">
                <a:latin typeface="Bodoni MT" pitchFamily="18" charset="0"/>
              </a:rPr>
              <a:t>Dashboards in </a:t>
            </a:r>
            <a:r>
              <a:rPr lang="en-US" dirty="0" err="1">
                <a:latin typeface="Bodoni MT" pitchFamily="18" charset="0"/>
              </a:rPr>
              <a:t>Salesforce</a:t>
            </a:r>
            <a:r>
              <a:rPr lang="en-US" dirty="0">
                <a:latin typeface="Bodoni MT" pitchFamily="18" charset="0"/>
              </a:rPr>
              <a:t> are dynamic visual representations of key metrics and data from reports, providing a consolidated view of organizational performance and trends</a:t>
            </a:r>
            <a:r>
              <a:rPr lang="en-US" dirty="0"/>
              <a:t>.</a:t>
            </a:r>
          </a:p>
        </p:txBody>
      </p:sp>
      <p:pic>
        <p:nvPicPr>
          <p:cNvPr id="3" name="Picture 2" descr="WhatsApp Image 2025-09-18 at 7.20.53 AM (1).jpeg"/>
          <p:cNvPicPr>
            <a:picLocks noChangeAspect="1"/>
          </p:cNvPicPr>
          <p:nvPr/>
        </p:nvPicPr>
        <p:blipFill>
          <a:blip r:embed="rId2"/>
          <a:srcRect l="5833" t="5556" r="5833"/>
          <a:stretch>
            <a:fillRect/>
          </a:stretch>
        </p:blipFill>
        <p:spPr>
          <a:xfrm>
            <a:off x="1143000" y="1143000"/>
            <a:ext cx="6651812" cy="3200400"/>
          </a:xfrm>
          <a:prstGeom prst="rect">
            <a:avLst/>
          </a:prstGeom>
        </p:spPr>
      </p:pic>
      <p:sp>
        <p:nvSpPr>
          <p:cNvPr id="5" name="Rectangle 4"/>
          <p:cNvSpPr/>
          <p:nvPr/>
        </p:nvSpPr>
        <p:spPr>
          <a:xfrm>
            <a:off x="152400" y="4572000"/>
            <a:ext cx="8153400" cy="1846659"/>
          </a:xfrm>
          <a:prstGeom prst="rect">
            <a:avLst/>
          </a:prstGeom>
        </p:spPr>
        <p:txBody>
          <a:bodyPr wrap="square">
            <a:spAutoFit/>
          </a:bodyPr>
          <a:lstStyle/>
          <a:p>
            <a:r>
              <a:rPr lang="en-US" sz="2000" b="1" dirty="0" smtClean="0">
                <a:latin typeface="Bodoni MT" pitchFamily="18" charset="0"/>
              </a:rPr>
              <a:t>Conclusion</a:t>
            </a:r>
          </a:p>
          <a:p>
            <a:r>
              <a:rPr lang="en-US" dirty="0" smtClean="0">
                <a:latin typeface="Bodoni MT" pitchFamily="18" charset="0"/>
              </a:rPr>
              <a:t>The proposed Smart Medical Inventory Management System will optimize </a:t>
            </a:r>
            <a:r>
              <a:rPr lang="en-US" dirty="0" err="1" smtClean="0">
                <a:latin typeface="Bodoni MT" pitchFamily="18" charset="0"/>
              </a:rPr>
              <a:t>resourceus</a:t>
            </a:r>
            <a:endParaRPr lang="en-US" dirty="0" smtClean="0">
              <a:latin typeface="Bodoni MT" pitchFamily="18" charset="0"/>
            </a:endParaRPr>
          </a:p>
          <a:p>
            <a:r>
              <a:rPr lang="en-US" dirty="0" smtClean="0">
                <a:latin typeface="Bodoni MT" pitchFamily="18" charset="0"/>
              </a:rPr>
              <a:t>age, ensure timely availability of medicines, reduce wastage, and support better patient care. This project aligns with </a:t>
            </a:r>
            <a:r>
              <a:rPr lang="en-US" dirty="0" err="1" smtClean="0">
                <a:latin typeface="Bodoni MT" pitchFamily="18" charset="0"/>
              </a:rPr>
              <a:t>Naan</a:t>
            </a:r>
            <a:r>
              <a:rPr lang="en-US" dirty="0" smtClean="0">
                <a:latin typeface="Bodoni MT" pitchFamily="18" charset="0"/>
              </a:rPr>
              <a:t> </a:t>
            </a:r>
            <a:r>
              <a:rPr lang="en-US" dirty="0" err="1" smtClean="0">
                <a:latin typeface="Bodoni MT" pitchFamily="18" charset="0"/>
              </a:rPr>
              <a:t>Mudhalvan’s</a:t>
            </a:r>
            <a:r>
              <a:rPr lang="en-US" dirty="0" smtClean="0">
                <a:latin typeface="Bodoni MT" pitchFamily="18" charset="0"/>
              </a:rPr>
              <a:t> objective of creating industry-relevant, impactful solutions for real-world problems.</a:t>
            </a:r>
            <a:endParaRPr lang="en-US" dirty="0">
              <a:latin typeface="Bodoni MT"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800600" cy="1143000"/>
          </a:xfrm>
        </p:spPr>
        <p:txBody>
          <a:bodyPr/>
          <a:lstStyle/>
          <a:p>
            <a:r>
              <a:rPr lang="en-US" b="1" dirty="0" smtClean="0">
                <a:latin typeface="Bodoni MT" pitchFamily="18" charset="0"/>
              </a:rPr>
              <a:t>INTODUCTION</a:t>
            </a:r>
            <a:endParaRPr lang="en-US" b="1" dirty="0">
              <a:latin typeface="Bodoni MT" pitchFamily="18" charset="0"/>
            </a:endParaRPr>
          </a:p>
        </p:txBody>
      </p:sp>
      <p:sp>
        <p:nvSpPr>
          <p:cNvPr id="3" name="Content Placeholder 2"/>
          <p:cNvSpPr>
            <a:spLocks noGrp="1"/>
          </p:cNvSpPr>
          <p:nvPr>
            <p:ph idx="1"/>
          </p:nvPr>
        </p:nvSpPr>
        <p:spPr/>
        <p:txBody>
          <a:bodyPr>
            <a:normAutofit fontScale="85000" lnSpcReduction="10000"/>
          </a:bodyPr>
          <a:lstStyle/>
          <a:p>
            <a:r>
              <a:rPr lang="en-US" b="1" dirty="0" smtClean="0">
                <a:latin typeface="Bodoni MT" pitchFamily="18" charset="0"/>
              </a:rPr>
              <a:t>PROJECT OVERVIEW:</a:t>
            </a:r>
          </a:p>
          <a:p>
            <a:pPr>
              <a:buNone/>
            </a:pPr>
            <a:r>
              <a:rPr lang="en-US" dirty="0"/>
              <a:t> </a:t>
            </a:r>
            <a:r>
              <a:rPr lang="en-US" dirty="0" smtClean="0"/>
              <a:t>   </a:t>
            </a:r>
            <a:r>
              <a:rPr lang="en-US" b="1" dirty="0">
                <a:latin typeface="Centaur" pitchFamily="18" charset="0"/>
              </a:rPr>
              <a:t>This project is a comprehensive </a:t>
            </a:r>
            <a:r>
              <a:rPr lang="en-US" b="1" dirty="0" err="1">
                <a:latin typeface="Centaur" pitchFamily="18" charset="0"/>
              </a:rPr>
              <a:t>Salesforce</a:t>
            </a:r>
            <a:r>
              <a:rPr lang="en-US" b="1" dirty="0">
                <a:latin typeface="Centaur" pitchFamily="18" charset="0"/>
              </a:rPr>
              <a:t> application to streamline and manage various operational aspects of medical inventory. The system aims to efficiently maintain supplier details, manage purchase orders, track product details and transactions, and monitor the expiry dates of products. Maintain detailed records of suppliers, including contact information. Catalog product information, including descriptions, stock levels. Monitor and track product expiry dates to avoid using expired items. Comprehensive reports to track supplier performance, and purchase orders.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28600"/>
            <a:ext cx="8229600" cy="7620000"/>
          </a:xfrm>
        </p:spPr>
        <p:txBody>
          <a:bodyPr>
            <a:normAutofit/>
          </a:bodyPr>
          <a:lstStyle/>
          <a:p>
            <a:pPr>
              <a:buNone/>
            </a:pPr>
            <a:r>
              <a:rPr lang="en-US" b="1" dirty="0" smtClean="0">
                <a:latin typeface="Bodoni MT" pitchFamily="18" charset="0"/>
              </a:rPr>
              <a:t> Objectives</a:t>
            </a:r>
          </a:p>
          <a:p>
            <a:pPr marL="514350" indent="-514350">
              <a:buAutoNum type="arabicPeriod"/>
            </a:pPr>
            <a:r>
              <a:rPr lang="en-US" sz="2800" dirty="0" smtClean="0">
                <a:latin typeface="Bodoni MT" pitchFamily="18" charset="0"/>
              </a:rPr>
              <a:t>Develop a centralized platform to manage medical inventory.</a:t>
            </a:r>
          </a:p>
          <a:p>
            <a:pPr marL="514350" indent="-514350">
              <a:buAutoNum type="arabicPeriod"/>
            </a:pPr>
            <a:r>
              <a:rPr lang="en-US" sz="2800" dirty="0" smtClean="0">
                <a:latin typeface="Bodoni MT" pitchFamily="18" charset="0"/>
              </a:rPr>
              <a:t> Enable real-time tracking of stock levels and expiry dates.</a:t>
            </a:r>
          </a:p>
          <a:p>
            <a:pPr marL="514350" indent="-514350">
              <a:buAutoNum type="arabicPeriod"/>
            </a:pPr>
            <a:r>
              <a:rPr lang="en-US" sz="2800" dirty="0" smtClean="0">
                <a:latin typeface="Bodoni MT" pitchFamily="18" charset="0"/>
              </a:rPr>
              <a:t> Generate automated alerts for low-stock and near-expiry products.</a:t>
            </a:r>
          </a:p>
          <a:p>
            <a:pPr marL="514350" indent="-514350">
              <a:buAutoNum type="arabicPeriod"/>
            </a:pPr>
            <a:r>
              <a:rPr lang="en-US" sz="2800" dirty="0" smtClean="0">
                <a:latin typeface="Bodoni MT" pitchFamily="18" charset="0"/>
              </a:rPr>
              <a:t> Maintain a transaction history for audits and regulatory compliance.</a:t>
            </a:r>
          </a:p>
          <a:p>
            <a:pPr marL="514350" indent="-514350">
              <a:buAutoNum type="arabicPeriod"/>
            </a:pPr>
            <a:r>
              <a:rPr lang="en-US" sz="2800" dirty="0" smtClean="0">
                <a:latin typeface="Bodoni MT" pitchFamily="18" charset="0"/>
              </a:rPr>
              <a:t> Provide analytics dashboards for decision-making</a:t>
            </a:r>
            <a:endParaRPr lang="en-US" sz="2800" dirty="0">
              <a:latin typeface="Bodoni MT"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Bodoni MT" pitchFamily="18" charset="0"/>
              </a:rPr>
              <a:t>DEVELOPER PHASE</a:t>
            </a:r>
            <a:endParaRPr lang="en-US" sz="3200" dirty="0">
              <a:latin typeface="Bodoni MT" pitchFamily="18" charset="0"/>
            </a:endParaRPr>
          </a:p>
        </p:txBody>
      </p:sp>
      <p:sp>
        <p:nvSpPr>
          <p:cNvPr id="4" name="Content Placeholder 3"/>
          <p:cNvSpPr>
            <a:spLocks noGrp="1"/>
          </p:cNvSpPr>
          <p:nvPr>
            <p:ph idx="1"/>
          </p:nvPr>
        </p:nvSpPr>
        <p:spPr>
          <a:xfrm>
            <a:off x="0" y="990600"/>
            <a:ext cx="10820400" cy="6095999"/>
          </a:xfrm>
        </p:spPr>
        <p:txBody>
          <a:bodyPr>
            <a:normAutofit/>
          </a:bodyPr>
          <a:lstStyle/>
          <a:p>
            <a:pPr>
              <a:buNone/>
            </a:pPr>
            <a:r>
              <a:rPr lang="en-US" sz="1800" dirty="0" smtClean="0"/>
              <a:t>Creating Developer Account: </a:t>
            </a:r>
          </a:p>
          <a:p>
            <a:pPr>
              <a:buNone/>
            </a:pPr>
            <a:r>
              <a:rPr lang="en-US" sz="1800" dirty="0"/>
              <a:t> </a:t>
            </a:r>
            <a:r>
              <a:rPr lang="en-US" sz="1800" dirty="0" smtClean="0"/>
              <a:t>By using this URL – </a:t>
            </a:r>
          </a:p>
          <a:p>
            <a:pPr>
              <a:buNone/>
            </a:pPr>
            <a:r>
              <a:rPr lang="en-US" sz="1800" dirty="0"/>
              <a:t> </a:t>
            </a:r>
            <a:r>
              <a:rPr lang="en-US" sz="1800" dirty="0" smtClean="0"/>
              <a:t>                  https://www.salesforce.com/form/developer-signup/?d=pb</a:t>
            </a:r>
            <a:endParaRPr lang="en-US" sz="1800" dirty="0"/>
          </a:p>
        </p:txBody>
      </p:sp>
      <p:pic>
        <p:nvPicPr>
          <p:cNvPr id="5" name="Picture 4" descr="WhatsApp Image 2025-09-18 at 6.49.06 AM.jpeg"/>
          <p:cNvPicPr>
            <a:picLocks noChangeAspect="1"/>
          </p:cNvPicPr>
          <p:nvPr/>
        </p:nvPicPr>
        <p:blipFill>
          <a:blip r:embed="rId2"/>
          <a:stretch>
            <a:fillRect/>
          </a:stretch>
        </p:blipFill>
        <p:spPr>
          <a:xfrm>
            <a:off x="533400" y="2286000"/>
            <a:ext cx="7696200" cy="39797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763000" cy="6400800"/>
          </a:xfrm>
        </p:spPr>
        <p:txBody>
          <a:bodyPr/>
          <a:lstStyle/>
          <a:p>
            <a:pPr>
              <a:buNone/>
            </a:pPr>
            <a:r>
              <a:rPr lang="en-US" dirty="0">
                <a:latin typeface="Bell MT" pitchFamily="18" charset="0"/>
              </a:rPr>
              <a:t>Create Purchase Order, Order Item, Inventory Transaction and Supplier objects. </a:t>
            </a:r>
            <a:r>
              <a:rPr lang="en-US" dirty="0" smtClean="0"/>
              <a:t/>
            </a:r>
            <a:br>
              <a:rPr lang="en-US" dirty="0" smtClean="0"/>
            </a:br>
            <a:endParaRPr lang="en-US" dirty="0"/>
          </a:p>
        </p:txBody>
      </p:sp>
      <p:pic>
        <p:nvPicPr>
          <p:cNvPr id="4" name="Picture 3" descr="Screenshot (11).png"/>
          <p:cNvPicPr>
            <a:picLocks noChangeAspect="1"/>
          </p:cNvPicPr>
          <p:nvPr/>
        </p:nvPicPr>
        <p:blipFill>
          <a:blip r:embed="rId2"/>
          <a:srcRect t="15926" b="5556"/>
          <a:stretch>
            <a:fillRect/>
          </a:stretch>
        </p:blipFill>
        <p:spPr>
          <a:xfrm>
            <a:off x="533400" y="1524000"/>
            <a:ext cx="7772400" cy="4038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2).png"/>
          <p:cNvPicPr>
            <a:picLocks noChangeAspect="1"/>
          </p:cNvPicPr>
          <p:nvPr/>
        </p:nvPicPr>
        <p:blipFill>
          <a:blip r:embed="rId2"/>
          <a:srcRect t="16951" b="5556"/>
          <a:stretch>
            <a:fillRect/>
          </a:stretch>
        </p:blipFill>
        <p:spPr>
          <a:xfrm>
            <a:off x="609600" y="152400"/>
            <a:ext cx="7162800" cy="3122246"/>
          </a:xfrm>
          <a:prstGeom prst="rect">
            <a:avLst/>
          </a:prstGeom>
        </p:spPr>
      </p:pic>
      <p:pic>
        <p:nvPicPr>
          <p:cNvPr id="3" name="Picture 2" descr="Screenshot (13).png"/>
          <p:cNvPicPr>
            <a:picLocks noChangeAspect="1"/>
          </p:cNvPicPr>
          <p:nvPr/>
        </p:nvPicPr>
        <p:blipFill>
          <a:blip r:embed="rId3"/>
          <a:srcRect t="18889" b="7037"/>
          <a:stretch>
            <a:fillRect/>
          </a:stretch>
        </p:blipFill>
        <p:spPr>
          <a:xfrm>
            <a:off x="533400" y="3505200"/>
            <a:ext cx="7315200" cy="304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7467600" cy="461665"/>
          </a:xfrm>
          <a:prstGeom prst="rect">
            <a:avLst/>
          </a:prstGeom>
        </p:spPr>
        <p:txBody>
          <a:bodyPr wrap="square">
            <a:spAutoFit/>
          </a:bodyPr>
          <a:lstStyle/>
          <a:p>
            <a:r>
              <a:rPr lang="en-US" sz="2400" b="1" dirty="0" smtClean="0">
                <a:latin typeface="Bodoni MT" pitchFamily="18" charset="0"/>
              </a:rPr>
              <a:t>Configured fields and relationships </a:t>
            </a:r>
            <a:endParaRPr lang="en-US" sz="2400" b="1" dirty="0">
              <a:latin typeface="Bodoni MT" pitchFamily="18" charset="0"/>
            </a:endParaRPr>
          </a:p>
        </p:txBody>
      </p:sp>
      <p:pic>
        <p:nvPicPr>
          <p:cNvPr id="3" name="Picture 2" descr="Screenshot (16).png"/>
          <p:cNvPicPr>
            <a:picLocks noChangeAspect="1"/>
          </p:cNvPicPr>
          <p:nvPr/>
        </p:nvPicPr>
        <p:blipFill>
          <a:blip r:embed="rId2"/>
          <a:srcRect b="7407"/>
          <a:stretch>
            <a:fillRect/>
          </a:stretch>
        </p:blipFill>
        <p:spPr>
          <a:xfrm>
            <a:off x="304800" y="685800"/>
            <a:ext cx="7467600" cy="2857500"/>
          </a:xfrm>
          <a:prstGeom prst="rect">
            <a:avLst/>
          </a:prstGeom>
        </p:spPr>
      </p:pic>
      <p:pic>
        <p:nvPicPr>
          <p:cNvPr id="4" name="Picture 3" descr="Screenshot (17).png"/>
          <p:cNvPicPr>
            <a:picLocks noChangeAspect="1"/>
          </p:cNvPicPr>
          <p:nvPr/>
        </p:nvPicPr>
        <p:blipFill>
          <a:blip r:embed="rId3"/>
          <a:srcRect t="24815" b="7037"/>
          <a:stretch>
            <a:fillRect/>
          </a:stretch>
        </p:blipFill>
        <p:spPr>
          <a:xfrm>
            <a:off x="304800" y="3810000"/>
            <a:ext cx="7467600" cy="25412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8).png"/>
          <p:cNvPicPr>
            <a:picLocks noChangeAspect="1"/>
          </p:cNvPicPr>
          <p:nvPr/>
        </p:nvPicPr>
        <p:blipFill>
          <a:blip r:embed="rId2"/>
          <a:srcRect t="29259" b="8519"/>
          <a:stretch>
            <a:fillRect/>
          </a:stretch>
        </p:blipFill>
        <p:spPr>
          <a:xfrm>
            <a:off x="685800" y="152400"/>
            <a:ext cx="7287986" cy="2971800"/>
          </a:xfrm>
          <a:prstGeom prst="rect">
            <a:avLst/>
          </a:prstGeom>
        </p:spPr>
      </p:pic>
      <p:sp>
        <p:nvSpPr>
          <p:cNvPr id="3" name="Rectangle 2"/>
          <p:cNvSpPr/>
          <p:nvPr/>
        </p:nvSpPr>
        <p:spPr>
          <a:xfrm>
            <a:off x="381000" y="3352800"/>
            <a:ext cx="4342664" cy="369332"/>
          </a:xfrm>
          <a:prstGeom prst="rect">
            <a:avLst/>
          </a:prstGeom>
        </p:spPr>
        <p:txBody>
          <a:bodyPr wrap="none">
            <a:spAutoFit/>
          </a:bodyPr>
          <a:lstStyle/>
          <a:p>
            <a:r>
              <a:rPr lang="en-US" b="1" dirty="0" smtClean="0">
                <a:latin typeface="Bodoni MT" pitchFamily="18" charset="0"/>
              </a:rPr>
              <a:t>Developed Lightning App with relevant tabs</a:t>
            </a:r>
            <a:endParaRPr lang="en-US" b="1" dirty="0">
              <a:latin typeface="Bodoni MT" pitchFamily="18" charset="0"/>
            </a:endParaRPr>
          </a:p>
        </p:txBody>
      </p:sp>
      <p:pic>
        <p:nvPicPr>
          <p:cNvPr id="4" name="Picture 3" descr="Screenshot (20).png"/>
          <p:cNvPicPr>
            <a:picLocks noChangeAspect="1"/>
          </p:cNvPicPr>
          <p:nvPr/>
        </p:nvPicPr>
        <p:blipFill>
          <a:blip r:embed="rId3"/>
          <a:srcRect t="15982" b="7306"/>
          <a:stretch>
            <a:fillRect/>
          </a:stretch>
        </p:blipFill>
        <p:spPr>
          <a:xfrm>
            <a:off x="609600" y="3733800"/>
            <a:ext cx="7467600" cy="28277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1).png"/>
          <p:cNvPicPr>
            <a:picLocks noChangeAspect="1"/>
          </p:cNvPicPr>
          <p:nvPr/>
        </p:nvPicPr>
        <p:blipFill>
          <a:blip r:embed="rId2"/>
          <a:srcRect t="15926" b="8519"/>
          <a:stretch>
            <a:fillRect/>
          </a:stretch>
        </p:blipFill>
        <p:spPr>
          <a:xfrm>
            <a:off x="533400" y="304801"/>
            <a:ext cx="8001000" cy="2590800"/>
          </a:xfrm>
          <a:prstGeom prst="rect">
            <a:avLst/>
          </a:prstGeom>
        </p:spPr>
      </p:pic>
      <p:sp>
        <p:nvSpPr>
          <p:cNvPr id="3" name="Rectangle 2"/>
          <p:cNvSpPr/>
          <p:nvPr/>
        </p:nvSpPr>
        <p:spPr>
          <a:xfrm>
            <a:off x="228600" y="3200400"/>
            <a:ext cx="2481257" cy="369332"/>
          </a:xfrm>
          <a:prstGeom prst="rect">
            <a:avLst/>
          </a:prstGeom>
        </p:spPr>
        <p:txBody>
          <a:bodyPr wrap="none">
            <a:spAutoFit/>
          </a:bodyPr>
          <a:lstStyle/>
          <a:p>
            <a:r>
              <a:rPr lang="en-US" b="1" dirty="0">
                <a:latin typeface="Bodoni MT" pitchFamily="18" charset="0"/>
              </a:rPr>
              <a:t>Editing of Page Layouts</a:t>
            </a:r>
          </a:p>
        </p:txBody>
      </p:sp>
      <p:pic>
        <p:nvPicPr>
          <p:cNvPr id="4" name="Picture 3" descr="Screenshot (22).png"/>
          <p:cNvPicPr>
            <a:picLocks noChangeAspect="1"/>
          </p:cNvPicPr>
          <p:nvPr/>
        </p:nvPicPr>
        <p:blipFill>
          <a:blip r:embed="rId3"/>
          <a:srcRect t="29259" b="8519"/>
          <a:stretch>
            <a:fillRect/>
          </a:stretch>
        </p:blipFill>
        <p:spPr>
          <a:xfrm>
            <a:off x="838200" y="3733800"/>
            <a:ext cx="7402286" cy="2895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665</Words>
  <Application>Microsoft Office PowerPoint</Application>
  <PresentationFormat>On-screen Show (4:3)</PresentationFormat>
  <Paragraphs>52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PROJECT TITLE : MEDICAL INVENTORY MANAGEMENT SYSTEM</vt:lpstr>
      <vt:lpstr>INTODUCTION</vt:lpstr>
      <vt:lpstr>Slide 3</vt:lpstr>
      <vt:lpstr>DEVELOPER PHASE</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 MEDICAL INVENTORY MANAGEMENT</dc:title>
  <dc:creator>Windows User</dc:creator>
  <cp:lastModifiedBy>Personal</cp:lastModifiedBy>
  <cp:revision>13</cp:revision>
  <dcterms:created xsi:type="dcterms:W3CDTF">2025-09-19T01:38:33Z</dcterms:created>
  <dcterms:modified xsi:type="dcterms:W3CDTF">2025-09-19T16:36:45Z</dcterms:modified>
</cp:coreProperties>
</file>